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diagrams/data1.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colors1.xml" ContentType="application/vnd.openxmlformats-officedocument.drawingml.diagramColors+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quickStyle2.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quickStyle4.xml" ContentType="application/vnd.openxmlformats-officedocument.drawingml.diagramStyle+xml"/>
  <Override PartName="/ppt/diagrams/layout4.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1.xml" ContentType="application/vnd.openxmlformats-officedocument.theme+xml"/>
  <Override PartName="/ppt/diagrams/drawing5.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64" r:id="rId6"/>
    <p:sldId id="265" r:id="rId7"/>
    <p:sldId id="266"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a:ln>
          <a:solidFill>
            <a:schemeClr val="bg1"/>
          </a:solidFill>
        </a:ln>
      </dgm:spPr>
      <dgm:t>
        <a:bodyPr/>
        <a:lstStyle/>
        <a:p>
          <a:pPr rtl="0"/>
          <a:r>
            <a:rPr lang="en-US" dirty="0" smtClean="0"/>
            <a:t>Heavy rainy nights, heavy winds and thunderous cargo-filled weather, horrifying nights. The man lived in a poor hut with his older mother.  So when I got home that night, I saw the roof of the house broken due to heavy rain.  The rain dripping from the roof and it fell on her as the mother lying on the bed was quite old to move alone.  A lot of money was needed in the process of treatment, and he hasn`t made much from his robbery in the last few days. Still, he is worried about how to manage the treatment of his mother.</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custLinFactNeighborX="-3885" custLinFactNeighborY="1574">
        <dgm:presLayoutVars>
          <dgm:chMax val="0"/>
          <dgm:bulletEnabled val="1"/>
        </dgm:presLayoutVars>
      </dgm:prSet>
      <dgm:spPr/>
      <dgm:t>
        <a:bodyPr/>
        <a:lstStyle/>
        <a:p>
          <a:endParaRPr lang="en-US"/>
        </a:p>
      </dgm:t>
    </dgm:pt>
  </dgm:ptLst>
  <dgm:cxnLst>
    <dgm:cxn modelId="{D678882E-B1AD-4178-95CE-52BD57AC135D}" srcId="{BE8097E8-F481-418B-9D3B-D5DEF1065830}" destId="{584B136B-ACB8-4783-86B1-C7BAD3FF8055}" srcOrd="0" destOrd="0" parTransId="{EFAD5797-30E1-4B9B-AD7E-A2702D87318E}" sibTransId="{151BC6FC-C45C-42EA-9AC6-D50136FC14F3}"/>
    <dgm:cxn modelId="{96C521BC-E919-423C-B5DA-4AA4948279CC}" type="presOf" srcId="{BE8097E8-F481-418B-9D3B-D5DEF1065830}" destId="{5C1A5C87-632C-4E39-ACEE-A3574693A412}" srcOrd="0" destOrd="0" presId="urn:microsoft.com/office/officeart/2005/8/layout/vList2"/>
    <dgm:cxn modelId="{05B312D6-EF16-4781-85BE-1FA7A62DF630}" type="presOf" srcId="{584B136B-ACB8-4783-86B1-C7BAD3FF8055}" destId="{68CFE639-6C8C-4798-A3F8-DB1857FAD94B}" srcOrd="0" destOrd="0" presId="urn:microsoft.com/office/officeart/2005/8/layout/vList2"/>
    <dgm:cxn modelId="{29794B61-478E-4712-BCE2-0C67A4A3C7EA}" type="presParOf" srcId="{5C1A5C87-632C-4E39-ACEE-A3574693A412}" destId="{68CFE639-6C8C-4798-A3F8-DB1857FAD94B}"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a:ln>
          <a:solidFill>
            <a:schemeClr val="bg1"/>
          </a:solidFill>
        </a:ln>
      </dgm:spPr>
      <dgm:t>
        <a:bodyPr/>
        <a:lstStyle/>
        <a:p>
          <a:pPr rtl="0"/>
          <a:r>
            <a:rPr lang="en-US" dirty="0" smtClean="0"/>
            <a:t>Frustrated, he went to a nearby mosque and tried to seek mercy from God. Imam said, "Why I can have whatever you deserve or need, legally or illegally, but you shouldn`t follow the honest path and have God's mercy.  "Anyway, the thief left the mosque, and soon a call came from his robbery friend about looting in one place.  Now the thief has been tasked with plundering the home of a rich woman living alone.  As a thief, he may have robbed her of her loot when she was about to leave. </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dgm:presLayoutVars>
          <dgm:chMax val="0"/>
          <dgm:bulletEnabled val="1"/>
        </dgm:presLayoutVars>
      </dgm:prSet>
      <dgm:spPr/>
      <dgm:t>
        <a:bodyPr/>
        <a:lstStyle/>
        <a:p>
          <a:endParaRPr lang="en-US"/>
        </a:p>
      </dgm:t>
    </dgm:pt>
  </dgm:ptLst>
  <dgm:cxnLst>
    <dgm:cxn modelId="{D678882E-B1AD-4178-95CE-52BD57AC135D}" srcId="{BE8097E8-F481-418B-9D3B-D5DEF1065830}" destId="{584B136B-ACB8-4783-86B1-C7BAD3FF8055}" srcOrd="0" destOrd="0" parTransId="{EFAD5797-30E1-4B9B-AD7E-A2702D87318E}" sibTransId="{151BC6FC-C45C-42EA-9AC6-D50136FC14F3}"/>
    <dgm:cxn modelId="{A992385A-D934-4103-B181-7753A0B3325E}" type="presOf" srcId="{BE8097E8-F481-418B-9D3B-D5DEF1065830}" destId="{5C1A5C87-632C-4E39-ACEE-A3574693A412}" srcOrd="0" destOrd="0" presId="urn:microsoft.com/office/officeart/2005/8/layout/vList2"/>
    <dgm:cxn modelId="{B152593A-665C-40B6-8D9E-1F9B4CF9A875}" type="presOf" srcId="{584B136B-ACB8-4783-86B1-C7BAD3FF8055}" destId="{68CFE639-6C8C-4798-A3F8-DB1857FAD94B}" srcOrd="0" destOrd="0" presId="urn:microsoft.com/office/officeart/2005/8/layout/vList2"/>
    <dgm:cxn modelId="{3A27E5BF-5769-48BA-B475-4CC4FAF23D9D}" type="presParOf" srcId="{5C1A5C87-632C-4E39-ACEE-A3574693A412}" destId="{68CFE639-6C8C-4798-A3F8-DB1857FAD94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a:ln>
          <a:solidFill>
            <a:schemeClr val="bg1"/>
          </a:solidFill>
        </a:ln>
      </dgm:spPr>
      <dgm:t>
        <a:bodyPr/>
        <a:lstStyle/>
        <a:p>
          <a:pPr rtl="0"/>
          <a:r>
            <a:rPr lang="en-US" dirty="0" smtClean="0"/>
            <a:t>Now, just as he was about to leave with his loot, Imam's words came to mind.  He recalls that he left the plunder in the doorway of the house because Imam said he could get the plunder in the right way. Imam and his wife talked about marriage and linked the pros and cons of both sides to the thief and his mother.  Both sides agreed and soon they got married.  As soon as the thief got out of the car, he was shocked to see the woman's house. Because, it’s that rich woman’s house of which he left the loots and waited if righteous path could lead him to this. Say that, Everything the Imam recited turned to be true</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dgm:presLayoutVars>
          <dgm:chMax val="0"/>
          <dgm:bulletEnabled val="1"/>
        </dgm:presLayoutVars>
      </dgm:prSet>
      <dgm:spPr/>
      <dgm:t>
        <a:bodyPr/>
        <a:lstStyle/>
        <a:p>
          <a:endParaRPr lang="en-US"/>
        </a:p>
      </dgm:t>
    </dgm:pt>
  </dgm:ptLst>
  <dgm:cxnLst>
    <dgm:cxn modelId="{10F4532E-91EB-4FC9-AB65-E26F9935F411}" type="presOf" srcId="{584B136B-ACB8-4783-86B1-C7BAD3FF8055}" destId="{68CFE639-6C8C-4798-A3F8-DB1857FAD94B}" srcOrd="0" destOrd="0" presId="urn:microsoft.com/office/officeart/2005/8/layout/vList2"/>
    <dgm:cxn modelId="{84B2716E-AF6B-4B19-8C9C-40462DC254CB}" type="presOf" srcId="{BE8097E8-F481-418B-9D3B-D5DEF1065830}" destId="{5C1A5C87-632C-4E39-ACEE-A3574693A412}" srcOrd="0" destOrd="0" presId="urn:microsoft.com/office/officeart/2005/8/layout/vList2"/>
    <dgm:cxn modelId="{D678882E-B1AD-4178-95CE-52BD57AC135D}" srcId="{BE8097E8-F481-418B-9D3B-D5DEF1065830}" destId="{584B136B-ACB8-4783-86B1-C7BAD3FF8055}" srcOrd="0" destOrd="0" parTransId="{EFAD5797-30E1-4B9B-AD7E-A2702D87318E}" sibTransId="{151BC6FC-C45C-42EA-9AC6-D50136FC14F3}"/>
    <dgm:cxn modelId="{2EA730C8-238A-4BE2-B7FA-C6A89F8A3182}" type="presParOf" srcId="{5C1A5C87-632C-4E39-ACEE-A3574693A412}" destId="{68CFE639-6C8C-4798-A3F8-DB1857FAD94B}"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a:ln>
          <a:solidFill>
            <a:schemeClr val="bg1"/>
          </a:solidFill>
        </a:ln>
      </dgm:spPr>
      <dgm:t>
        <a:bodyPr/>
        <a:lstStyle/>
        <a:p>
          <a:pPr rtl="0"/>
          <a:r>
            <a:rPr lang="en-US" dirty="0" smtClean="0"/>
            <a:t>The</a:t>
          </a:r>
          <a:r>
            <a:rPr lang="en-US" baseline="0" dirty="0" smtClean="0"/>
            <a:t> thief living with his mother. Earn living by loots and stealing. He attains the mosque. Showoff the decent life to people, but inside he is a thief.</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dgm:presLayoutVars>
          <dgm:chMax val="0"/>
          <dgm:bulletEnabled val="1"/>
        </dgm:presLayoutVars>
      </dgm:prSet>
      <dgm:spPr/>
      <dgm:t>
        <a:bodyPr/>
        <a:lstStyle/>
        <a:p>
          <a:endParaRPr lang="en-US"/>
        </a:p>
      </dgm:t>
    </dgm:pt>
  </dgm:ptLst>
  <dgm:cxnLst>
    <dgm:cxn modelId="{AB69AAEA-2300-4851-BB77-EBE3FDA45B3E}" type="presOf" srcId="{BE8097E8-F481-418B-9D3B-D5DEF1065830}" destId="{5C1A5C87-632C-4E39-ACEE-A3574693A412}" srcOrd="0" destOrd="0" presId="urn:microsoft.com/office/officeart/2005/8/layout/vList2"/>
    <dgm:cxn modelId="{D678882E-B1AD-4178-95CE-52BD57AC135D}" srcId="{BE8097E8-F481-418B-9D3B-D5DEF1065830}" destId="{584B136B-ACB8-4783-86B1-C7BAD3FF8055}" srcOrd="0" destOrd="0" parTransId="{EFAD5797-30E1-4B9B-AD7E-A2702D87318E}" sibTransId="{151BC6FC-C45C-42EA-9AC6-D50136FC14F3}"/>
    <dgm:cxn modelId="{EDBCCFE9-7DD7-4678-AC79-FC260A0DDC4C}" type="presOf" srcId="{584B136B-ACB8-4783-86B1-C7BAD3FF8055}" destId="{68CFE639-6C8C-4798-A3F8-DB1857FAD94B}" srcOrd="0" destOrd="0" presId="urn:microsoft.com/office/officeart/2005/8/layout/vList2"/>
    <dgm:cxn modelId="{8C36CD42-E993-4CCD-9BCE-FB8F85E9D6E2}" type="presParOf" srcId="{5C1A5C87-632C-4E39-ACEE-A3574693A412}" destId="{68CFE639-6C8C-4798-A3F8-DB1857FAD94B}"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dgm:spPr>
      <dgm:t>
        <a:bodyPr/>
        <a:lstStyle/>
        <a:p>
          <a:pPr rtl="0"/>
          <a:r>
            <a:rPr lang="en-US" dirty="0" smtClean="0"/>
            <a:t>The</a:t>
          </a:r>
          <a:r>
            <a:rPr lang="en-US" baseline="0" dirty="0" smtClean="0"/>
            <a:t> Rich Woman living along in her big house. Husband passed away. She living a widow life. She living difficult life couldn’t look after her wealthy life all alone. Though she is rich, have depression of loneliness.</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custLinFactNeighborX="40552" custLinFactNeighborY="-38190">
        <dgm:presLayoutVars>
          <dgm:chMax val="0"/>
          <dgm:bulletEnabled val="1"/>
        </dgm:presLayoutVars>
      </dgm:prSet>
      <dgm:spPr/>
      <dgm:t>
        <a:bodyPr/>
        <a:lstStyle/>
        <a:p>
          <a:endParaRPr lang="en-US"/>
        </a:p>
      </dgm:t>
    </dgm:pt>
  </dgm:ptLst>
  <dgm:cxnLst>
    <dgm:cxn modelId="{D678882E-B1AD-4178-95CE-52BD57AC135D}" srcId="{BE8097E8-F481-418B-9D3B-D5DEF1065830}" destId="{584B136B-ACB8-4783-86B1-C7BAD3FF8055}" srcOrd="0" destOrd="0" parTransId="{EFAD5797-30E1-4B9B-AD7E-A2702D87318E}" sibTransId="{151BC6FC-C45C-42EA-9AC6-D50136FC14F3}"/>
    <dgm:cxn modelId="{59EFF779-544B-4640-9515-C6F4CD055C63}" type="presOf" srcId="{584B136B-ACB8-4783-86B1-C7BAD3FF8055}" destId="{68CFE639-6C8C-4798-A3F8-DB1857FAD94B}" srcOrd="0" destOrd="0" presId="urn:microsoft.com/office/officeart/2005/8/layout/vList2"/>
    <dgm:cxn modelId="{E96DE040-1375-4262-8DE3-CB8E92EC7C25}" type="presOf" srcId="{BE8097E8-F481-418B-9D3B-D5DEF1065830}" destId="{5C1A5C87-632C-4E39-ACEE-A3574693A412}" srcOrd="0" destOrd="0" presId="urn:microsoft.com/office/officeart/2005/8/layout/vList2"/>
    <dgm:cxn modelId="{01F0C139-0A3C-4645-BD3A-7F0C0A22AB9B}" type="presParOf" srcId="{5C1A5C87-632C-4E39-ACEE-A3574693A412}" destId="{68CFE639-6C8C-4798-A3F8-DB1857FAD94B}" srcOrd="0" destOrd="0" presId="urn:microsoft.com/office/officeart/2005/8/layout/vList2"/>
  </dgm:cxnLst>
  <dgm:bg>
    <a:solidFill>
      <a:schemeClr val="bg2">
        <a:alpha val="0"/>
      </a:schemeClr>
    </a:solidFill>
  </dgm:bg>
  <dgm:whole>
    <a:ln>
      <a:solidFill>
        <a:schemeClr val="bg1"/>
      </a:solidFill>
    </a:ln>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8097E8-F481-418B-9D3B-D5DEF106583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4B136B-ACB8-4783-86B1-C7BAD3FF8055}">
      <dgm:prSet/>
      <dgm:spPr>
        <a:gradFill flip="none" rotWithShape="0">
          <a:gsLst>
            <a:gs pos="0">
              <a:srgbClr val="002060"/>
            </a:gs>
            <a:gs pos="50000">
              <a:schemeClr val="bg1"/>
            </a:gs>
            <a:gs pos="100000">
              <a:srgbClr val="0070C0"/>
            </a:gs>
          </a:gsLst>
          <a:lin ang="13500000" scaled="1"/>
          <a:tileRect/>
        </a:gradFill>
        <a:ln>
          <a:solidFill>
            <a:schemeClr val="bg1"/>
          </a:solidFill>
        </a:ln>
      </dgm:spPr>
      <dgm:t>
        <a:bodyPr/>
        <a:lstStyle/>
        <a:p>
          <a:pPr rtl="0"/>
          <a:r>
            <a:rPr lang="en-US" dirty="0" smtClean="0"/>
            <a:t>Imam</a:t>
          </a:r>
          <a:r>
            <a:rPr lang="en-US" baseline="0" dirty="0" smtClean="0"/>
            <a:t> shows, explain the righteous path to the people, followers coming to the mosque. He tries to solve problem if anyone ask from him. He gives Azan, preach “ </a:t>
          </a:r>
          <a:r>
            <a:rPr lang="en-US" baseline="0" dirty="0" err="1" smtClean="0"/>
            <a:t>Khudba</a:t>
          </a:r>
          <a:r>
            <a:rPr lang="en-US" baseline="0" dirty="0" smtClean="0"/>
            <a:t>” in the mosque</a:t>
          </a:r>
          <a:endParaRPr lang="en-US" dirty="0"/>
        </a:p>
      </dgm:t>
    </dgm:pt>
    <dgm:pt modelId="{EFAD5797-30E1-4B9B-AD7E-A2702D87318E}" type="parTrans" cxnId="{D678882E-B1AD-4178-95CE-52BD57AC135D}">
      <dgm:prSet/>
      <dgm:spPr/>
      <dgm:t>
        <a:bodyPr/>
        <a:lstStyle/>
        <a:p>
          <a:endParaRPr lang="en-US"/>
        </a:p>
      </dgm:t>
    </dgm:pt>
    <dgm:pt modelId="{151BC6FC-C45C-42EA-9AC6-D50136FC14F3}" type="sibTrans" cxnId="{D678882E-B1AD-4178-95CE-52BD57AC135D}">
      <dgm:prSet/>
      <dgm:spPr/>
      <dgm:t>
        <a:bodyPr/>
        <a:lstStyle/>
        <a:p>
          <a:endParaRPr lang="en-US"/>
        </a:p>
      </dgm:t>
    </dgm:pt>
    <dgm:pt modelId="{5C1A5C87-632C-4E39-ACEE-A3574693A412}" type="pres">
      <dgm:prSet presAssocID="{BE8097E8-F481-418B-9D3B-D5DEF1065830}" presName="linear" presStyleCnt="0">
        <dgm:presLayoutVars>
          <dgm:animLvl val="lvl"/>
          <dgm:resizeHandles val="exact"/>
        </dgm:presLayoutVars>
      </dgm:prSet>
      <dgm:spPr/>
      <dgm:t>
        <a:bodyPr/>
        <a:lstStyle/>
        <a:p>
          <a:endParaRPr lang="en-US"/>
        </a:p>
      </dgm:t>
    </dgm:pt>
    <dgm:pt modelId="{68CFE639-6C8C-4798-A3F8-DB1857FAD94B}" type="pres">
      <dgm:prSet presAssocID="{584B136B-ACB8-4783-86B1-C7BAD3FF8055}" presName="parentText" presStyleLbl="node1" presStyleIdx="0" presStyleCnt="1" custLinFactNeighborX="2615" custLinFactNeighborY="19711">
        <dgm:presLayoutVars>
          <dgm:chMax val="0"/>
          <dgm:bulletEnabled val="1"/>
        </dgm:presLayoutVars>
      </dgm:prSet>
      <dgm:spPr/>
      <dgm:t>
        <a:bodyPr/>
        <a:lstStyle/>
        <a:p>
          <a:endParaRPr lang="en-US"/>
        </a:p>
      </dgm:t>
    </dgm:pt>
  </dgm:ptLst>
  <dgm:cxnLst>
    <dgm:cxn modelId="{40E30945-DB16-43A2-A5D7-354B5E16DB84}" type="presOf" srcId="{BE8097E8-F481-418B-9D3B-D5DEF1065830}" destId="{5C1A5C87-632C-4E39-ACEE-A3574693A412}" srcOrd="0" destOrd="0" presId="urn:microsoft.com/office/officeart/2005/8/layout/vList2"/>
    <dgm:cxn modelId="{D678882E-B1AD-4178-95CE-52BD57AC135D}" srcId="{BE8097E8-F481-418B-9D3B-D5DEF1065830}" destId="{584B136B-ACB8-4783-86B1-C7BAD3FF8055}" srcOrd="0" destOrd="0" parTransId="{EFAD5797-30E1-4B9B-AD7E-A2702D87318E}" sibTransId="{151BC6FC-C45C-42EA-9AC6-D50136FC14F3}"/>
    <dgm:cxn modelId="{6D660D04-F282-499A-9CE2-040E5B081DB1}" type="presOf" srcId="{584B136B-ACB8-4783-86B1-C7BAD3FF8055}" destId="{68CFE639-6C8C-4798-A3F8-DB1857FAD94B}" srcOrd="0" destOrd="0" presId="urn:microsoft.com/office/officeart/2005/8/layout/vList2"/>
    <dgm:cxn modelId="{F8B8CD68-1F14-4FE0-8169-5FDB51509AEE}" type="presParOf" srcId="{5C1A5C87-632C-4E39-ACEE-A3574693A412}" destId="{68CFE639-6C8C-4798-A3F8-DB1857FAD94B}"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E639-6C8C-4798-A3F8-DB1857FAD94B}">
      <dsp:nvSpPr>
        <dsp:cNvPr id="0" name=""/>
        <dsp:cNvSpPr/>
      </dsp:nvSpPr>
      <dsp:spPr>
        <a:xfrm>
          <a:off x="0" y="182138"/>
          <a:ext cx="3363940" cy="1497600"/>
        </a:xfrm>
        <a:prstGeom prst="roundRect">
          <a:avLst/>
        </a:prstGeom>
        <a:gradFill flip="none" rotWithShape="0">
          <a:gsLst>
            <a:gs pos="0">
              <a:srgbClr val="002060"/>
            </a:gs>
            <a:gs pos="50000">
              <a:schemeClr val="bg1"/>
            </a:gs>
            <a:gs pos="100000">
              <a:srgbClr val="0070C0"/>
            </a:gs>
          </a:gsLst>
          <a:lin ang="13500000" scaled="1"/>
          <a:tileRect/>
        </a:gra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n-US" sz="1000" kern="1200" dirty="0" smtClean="0"/>
            <a:t>Heavy rainy nights, heavy winds and thunderous cargo-filled weather, horrifying nights. The man lived in a poor hut with his older mother.  So when I got home that night, I saw the roof of the house broken due to heavy rain.  The rain dripping from the roof and it fell on her as the mother lying on the bed was quite old to move alone.  A lot of money was needed in the process of treatment, and he hasn`t made much from his robbery in the last few days. Still, he is worried about how to manage the treatment of his mother.</a:t>
          </a:r>
          <a:endParaRPr lang="en-US" sz="1000" kern="1200" dirty="0"/>
        </a:p>
      </dsp:txBody>
      <dsp:txXfrm>
        <a:off x="73107" y="255245"/>
        <a:ext cx="3217726" cy="1351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E639-6C8C-4798-A3F8-DB1857FAD94B}">
      <dsp:nvSpPr>
        <dsp:cNvPr id="0" name=""/>
        <dsp:cNvSpPr/>
      </dsp:nvSpPr>
      <dsp:spPr>
        <a:xfrm>
          <a:off x="0" y="69618"/>
          <a:ext cx="3808581" cy="1647360"/>
        </a:xfrm>
        <a:prstGeom prst="roundRect">
          <a:avLst/>
        </a:prstGeom>
        <a:gradFill flip="none" rotWithShape="0">
          <a:gsLst>
            <a:gs pos="0">
              <a:srgbClr val="002060"/>
            </a:gs>
            <a:gs pos="50000">
              <a:schemeClr val="bg1"/>
            </a:gs>
            <a:gs pos="100000">
              <a:srgbClr val="0070C0"/>
            </a:gs>
          </a:gsLst>
          <a:lin ang="13500000" scaled="1"/>
          <a:tileRect/>
        </a:gra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n-US" sz="1100" kern="1200" dirty="0" smtClean="0"/>
            <a:t>Frustrated, he went to a nearby mosque and tried to seek mercy from God. Imam said, "Why I can have whatever you deserve or need, legally or illegally, but you shouldn`t follow the honest path and have God's mercy.  "Anyway, the thief left the mosque, and soon a call came from his robbery friend about looting in one place.  Now the thief has been tasked with plundering the home of a rich woman living alone.  As a thief, he may have robbed her of her loot when she was about to leave. </a:t>
          </a:r>
          <a:endParaRPr lang="en-US" sz="1100" kern="1200" dirty="0"/>
        </a:p>
      </dsp:txBody>
      <dsp:txXfrm>
        <a:off x="80417" y="150035"/>
        <a:ext cx="3647747" cy="1486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E639-6C8C-4798-A3F8-DB1857FAD94B}">
      <dsp:nvSpPr>
        <dsp:cNvPr id="0" name=""/>
        <dsp:cNvSpPr/>
      </dsp:nvSpPr>
      <dsp:spPr>
        <a:xfrm>
          <a:off x="0" y="136732"/>
          <a:ext cx="3665296" cy="1347840"/>
        </a:xfrm>
        <a:prstGeom prst="roundRect">
          <a:avLst/>
        </a:prstGeom>
        <a:gradFill flip="none" rotWithShape="0">
          <a:gsLst>
            <a:gs pos="0">
              <a:srgbClr val="002060"/>
            </a:gs>
            <a:gs pos="50000">
              <a:schemeClr val="bg1"/>
            </a:gs>
            <a:gs pos="100000">
              <a:srgbClr val="0070C0"/>
            </a:gs>
          </a:gsLst>
          <a:lin ang="13500000" scaled="1"/>
          <a:tileRect/>
        </a:gra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l" defTabSz="400050" rtl="0">
            <a:lnSpc>
              <a:spcPct val="90000"/>
            </a:lnSpc>
            <a:spcBef>
              <a:spcPct val="0"/>
            </a:spcBef>
            <a:spcAft>
              <a:spcPct val="35000"/>
            </a:spcAft>
          </a:pPr>
          <a:r>
            <a:rPr lang="en-US" sz="900" kern="1200" dirty="0" smtClean="0"/>
            <a:t>Now, just as he was about to leave with his loot, Imam's words came to mind.  He recalls that he left the plunder in the doorway of the house because Imam said he could get the plunder in the right way. Imam and his wife talked about marriage and linked the pros and cons of both sides to the thief and his mother.  Both sides agreed and soon they got married.  As soon as the thief got out of the car, he was shocked to see the woman's house. Because, it’s that rich woman’s house of which he left the loots and waited if righteous path could lead him to this. Say that, Everything the Imam recited turned to be true</a:t>
          </a:r>
          <a:endParaRPr lang="en-US" sz="900" kern="1200" dirty="0"/>
        </a:p>
      </dsp:txBody>
      <dsp:txXfrm>
        <a:off x="65796" y="202528"/>
        <a:ext cx="3533704" cy="1216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E639-6C8C-4798-A3F8-DB1857FAD94B}">
      <dsp:nvSpPr>
        <dsp:cNvPr id="0" name=""/>
        <dsp:cNvSpPr/>
      </dsp:nvSpPr>
      <dsp:spPr>
        <a:xfrm>
          <a:off x="0" y="129107"/>
          <a:ext cx="3917721" cy="769859"/>
        </a:xfrm>
        <a:prstGeom prst="roundRect">
          <a:avLst/>
        </a:prstGeom>
        <a:gradFill flip="none" rotWithShape="0">
          <a:gsLst>
            <a:gs pos="0">
              <a:srgbClr val="002060"/>
            </a:gs>
            <a:gs pos="50000">
              <a:schemeClr val="bg1"/>
            </a:gs>
            <a:gs pos="100000">
              <a:srgbClr val="0070C0"/>
            </a:gs>
          </a:gsLst>
          <a:lin ang="13500000" scaled="1"/>
          <a:tileRect/>
        </a:gra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smtClean="0"/>
            <a:t>The</a:t>
          </a:r>
          <a:r>
            <a:rPr lang="en-US" sz="1400" kern="1200" baseline="0" dirty="0" smtClean="0"/>
            <a:t> thief living with his mother. Earn living by loots and stealing. He attains the mosque. Showoff the decent life to people, but inside he is a thief.</a:t>
          </a:r>
          <a:endParaRPr lang="en-US" sz="1400" kern="1200" dirty="0"/>
        </a:p>
      </dsp:txBody>
      <dsp:txXfrm>
        <a:off x="37581" y="166688"/>
        <a:ext cx="3842559" cy="69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FE639-6C8C-4798-A3F8-DB1857FAD94B}">
      <dsp:nvSpPr>
        <dsp:cNvPr id="0" name=""/>
        <dsp:cNvSpPr/>
      </dsp:nvSpPr>
      <dsp:spPr>
        <a:xfrm>
          <a:off x="0" y="42861"/>
          <a:ext cx="4248443" cy="927810"/>
        </a:xfrm>
        <a:prstGeom prst="roundRect">
          <a:avLst/>
        </a:prstGeom>
        <a:gradFill flip="none" rotWithShape="0">
          <a:gsLst>
            <a:gs pos="0">
              <a:srgbClr val="002060"/>
            </a:gs>
            <a:gs pos="50000">
              <a:schemeClr val="bg1"/>
            </a:gs>
            <a:gs pos="100000">
              <a:srgbClr val="0070C0"/>
            </a:gs>
          </a:gsLst>
          <a:lin ang="13500000" scaled="1"/>
          <a:tileRect/>
        </a:gra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Imam</a:t>
          </a:r>
          <a:r>
            <a:rPr lang="en-US" sz="1300" kern="1200" baseline="0" dirty="0" smtClean="0"/>
            <a:t> shows, explain the righteous path to the people, followers coming to the mosque. He tries to solve problem if anyone ask from him. He gives Azan, preach “ </a:t>
          </a:r>
          <a:r>
            <a:rPr lang="en-US" sz="1300" kern="1200" baseline="0" dirty="0" err="1" smtClean="0"/>
            <a:t>Khudba</a:t>
          </a:r>
          <a:r>
            <a:rPr lang="en-US" sz="1300" kern="1200" baseline="0" dirty="0" smtClean="0"/>
            <a:t>” in the mosque</a:t>
          </a:r>
          <a:endParaRPr lang="en-US" sz="1300" kern="1200" dirty="0"/>
        </a:p>
      </dsp:txBody>
      <dsp:txXfrm>
        <a:off x="45292" y="88153"/>
        <a:ext cx="4157859" cy="8372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28-Apr-22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28-Apr-22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28-Apr-22</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28-Apr-22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28-Apr-22</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28-Apr-22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28-Apr-22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28-Apr-22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28-Apr-22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28-Apr-22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28-Apr-22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28-Apr-22</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4.png"/><Relationship Id="rId16" Type="http://schemas.openxmlformats.org/officeDocument/2006/relationships/diagramQuickStyle" Target="../diagrams/quickStyl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2.wdp"/><Relationship Id="rId7" Type="http://schemas.openxmlformats.org/officeDocument/2006/relationships/diagramLayout" Target="../diagrams/layout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microsoft.com/office/2007/relationships/hdphoto" Target="../media/hdphoto3.wdp"/><Relationship Id="rId10" Type="http://schemas.microsoft.com/office/2007/relationships/diagramDrawing" Target="../diagrams/drawing4.xml"/><Relationship Id="rId4" Type="http://schemas.openxmlformats.org/officeDocument/2006/relationships/image" Target="../media/image6.png"/><Relationship Id="rId9"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4.wdp"/><Relationship Id="rId7" Type="http://schemas.openxmlformats.org/officeDocument/2006/relationships/diagramLayout" Target="../diagrams/layout5.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microsoft.com/office/2007/relationships/hdphoto" Target="../media/hdphoto3.wdp"/><Relationship Id="rId10" Type="http://schemas.microsoft.com/office/2007/relationships/diagramDrawing" Target="../diagrams/drawing5.xml"/><Relationship Id="rId4" Type="http://schemas.openxmlformats.org/officeDocument/2006/relationships/image" Target="../media/image8.png"/><Relationship Id="rId9" Type="http://schemas.openxmlformats.org/officeDocument/2006/relationships/diagramColors" Target="../diagrams/colors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microsoft.com/office/2007/relationships/hdphoto" Target="../media/hdphoto5.wdp"/><Relationship Id="rId7" Type="http://schemas.openxmlformats.org/officeDocument/2006/relationships/diagramLayout" Target="../diagrams/layout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microsoft.com/office/2007/relationships/hdphoto" Target="../media/hdphoto3.wdp"/><Relationship Id="rId10" Type="http://schemas.microsoft.com/office/2007/relationships/diagramDrawing" Target="../diagrams/drawing6.xml"/><Relationship Id="rId4" Type="http://schemas.openxmlformats.org/officeDocument/2006/relationships/image" Target="../media/image10.png"/><Relationship Id="rId9" Type="http://schemas.openxmlformats.org/officeDocument/2006/relationships/diagramColors" Target="../diagrams/colors6.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g"/><Relationship Id="rId10" Type="http://schemas.microsoft.com/office/2007/relationships/hdphoto" Target="../media/hdphoto8.wdp"/><Relationship Id="rId4" Type="http://schemas.openxmlformats.org/officeDocument/2006/relationships/image" Target="../media/image17.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Production Bible</a:t>
            </a:r>
            <a:endParaRPr lang="en-US" dirty="0"/>
          </a:p>
        </p:txBody>
      </p:sp>
      <p:sp>
        <p:nvSpPr>
          <p:cNvPr id="3" name="Subtitle 2"/>
          <p:cNvSpPr>
            <a:spLocks noGrp="1"/>
          </p:cNvSpPr>
          <p:nvPr>
            <p:ph type="subTitle" idx="1"/>
          </p:nvPr>
        </p:nvSpPr>
        <p:spPr/>
        <p:txBody>
          <a:bodyPr/>
          <a:lstStyle/>
          <a:p>
            <a:r>
              <a:rPr lang="en-US" dirty="0" smtClean="0"/>
              <a:t>By Hossain, Asif Arman to </a:t>
            </a:r>
            <a:r>
              <a:rPr lang="en-US" dirty="0" err="1"/>
              <a:t>To</a:t>
            </a:r>
            <a:r>
              <a:rPr lang="en-US" dirty="0"/>
              <a:t> Ms. Rani Ellen V. Ramos </a:t>
            </a:r>
          </a:p>
        </p:txBody>
      </p:sp>
    </p:spTree>
    <p:extLst>
      <p:ext uri="{BB962C8B-B14F-4D97-AF65-F5344CB8AC3E}">
        <p14:creationId xmlns:p14="http://schemas.microsoft.com/office/powerpoint/2010/main" val="930856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1"/>
            <a:ext cx="4855335" cy="6858000"/>
          </a:xfrm>
          <a:prstGeom prst="rect">
            <a:avLst/>
          </a:prstGeom>
          <a:gradFill>
            <a:gsLst>
              <a:gs pos="0">
                <a:srgbClr val="002060"/>
              </a:gs>
              <a:gs pos="30000">
                <a:srgbClr val="002060"/>
              </a:gs>
              <a:gs pos="83000">
                <a:srgbClr val="9999FF"/>
              </a:gs>
              <a:gs pos="100000">
                <a:srgbClr val="66CC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ilhouette of mosque in night desert Royalty Free Vector"/>
          <p:cNvPicPr>
            <a:picLocks noChangeAspect="1" noChangeArrowheads="1"/>
          </p:cNvPicPr>
          <p:nvPr/>
        </p:nvPicPr>
        <p:blipFill rotWithShape="1">
          <a:blip r:embed="rId2">
            <a:extLst>
              <a:ext uri="{28A0092B-C50C-407E-A947-70E740481C1C}">
                <a14:useLocalDpi xmlns:a14="http://schemas.microsoft.com/office/drawing/2010/main" val="0"/>
              </a:ext>
            </a:extLst>
          </a:blip>
          <a:srcRect l="25099" r="23504" b="10742"/>
          <a:stretch/>
        </p:blipFill>
        <p:spPr bwMode="auto">
          <a:xfrm>
            <a:off x="3592406" y="180780"/>
            <a:ext cx="4599356" cy="649643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Cloud 4"/>
          <p:cNvSpPr/>
          <p:nvPr/>
        </p:nvSpPr>
        <p:spPr>
          <a:xfrm>
            <a:off x="4164035" y="661182"/>
            <a:ext cx="2504050" cy="1786596"/>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Path of Truth</a:t>
            </a:r>
            <a:endParaRPr lang="en-US" sz="32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pic>
        <p:nvPicPr>
          <p:cNvPr id="1032" name="Picture 8" descr="cartoon robber - Clip 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997" y="3888471"/>
            <a:ext cx="4746755" cy="266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7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1"/>
            <a:ext cx="4855335" cy="6858000"/>
          </a:xfrm>
          <a:prstGeom prst="rect">
            <a:avLst/>
          </a:prstGeom>
          <a:gradFill flip="none" rotWithShape="1">
            <a:gsLst>
              <a:gs pos="0">
                <a:srgbClr val="002060"/>
              </a:gs>
              <a:gs pos="30000">
                <a:srgbClr val="002060"/>
              </a:gs>
              <a:gs pos="83000">
                <a:srgbClr val="9999FF"/>
              </a:gs>
              <a:gs pos="100000">
                <a:srgbClr val="66CCFF"/>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Stormy Night, an art print by Matt Rockefeller in 2022 | Night  illustration, Animation art, Stormy night"/>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 contrast="50000"/>
                    </a14:imgEffect>
                  </a14:imgLayer>
                </a14:imgProps>
              </a:ext>
              <a:ext uri="{28A0092B-C50C-407E-A947-70E740481C1C}">
                <a14:useLocalDpi xmlns:a14="http://schemas.microsoft.com/office/drawing/2010/main" val="0"/>
              </a:ext>
            </a:extLst>
          </a:blip>
          <a:srcRect b="5017"/>
          <a:stretch/>
        </p:blipFill>
        <p:spPr bwMode="auto">
          <a:xfrm>
            <a:off x="3593492" y="172329"/>
            <a:ext cx="4597179" cy="6513343"/>
          </a:xfrm>
          <a:prstGeom prst="rect">
            <a:avLst/>
          </a:prstGeom>
          <a:ln w="228600" cap="sq" cmpd="thickThin">
            <a:solidFill>
              <a:srgbClr val="000000"/>
            </a:solidFill>
            <a:prstDash val="solid"/>
            <a:miter lim="800000"/>
          </a:ln>
          <a:effectLst>
            <a:innerShdw blurRad="76200">
              <a:srgbClr val="000000"/>
            </a:innerShdw>
          </a:effectLst>
        </p:spPr>
      </p:pic>
      <p:sp>
        <p:nvSpPr>
          <p:cNvPr id="24" name="Cloud 23"/>
          <p:cNvSpPr/>
          <p:nvPr/>
        </p:nvSpPr>
        <p:spPr>
          <a:xfrm>
            <a:off x="3910820" y="126609"/>
            <a:ext cx="2208628" cy="1364566"/>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Series </a:t>
            </a:r>
          </a:p>
          <a:p>
            <a:pPr algn="ctr"/>
            <a:r>
              <a:rPr lang="en-US" sz="28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Concept</a:t>
            </a:r>
            <a:endParaRPr lang="en-US" sz="28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graphicFrame>
        <p:nvGraphicFramePr>
          <p:cNvPr id="15" name="Content Placeholder 3"/>
          <p:cNvGraphicFramePr>
            <a:graphicFrameLocks/>
          </p:cNvGraphicFramePr>
          <p:nvPr>
            <p:extLst>
              <p:ext uri="{D42A27DB-BD31-4B8C-83A1-F6EECF244321}">
                <p14:modId xmlns:p14="http://schemas.microsoft.com/office/powerpoint/2010/main" val="3665314700"/>
              </p:ext>
            </p:extLst>
          </p:nvPr>
        </p:nvGraphicFramePr>
        <p:xfrm>
          <a:off x="4757872" y="1614268"/>
          <a:ext cx="3363940" cy="18147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Content Placeholder 3"/>
          <p:cNvGraphicFramePr>
            <a:graphicFrameLocks/>
          </p:cNvGraphicFramePr>
          <p:nvPr>
            <p:extLst>
              <p:ext uri="{D42A27DB-BD31-4B8C-83A1-F6EECF244321}">
                <p14:modId xmlns:p14="http://schemas.microsoft.com/office/powerpoint/2010/main" val="864896165"/>
              </p:ext>
            </p:extLst>
          </p:nvPr>
        </p:nvGraphicFramePr>
        <p:xfrm>
          <a:off x="3987790" y="3137095"/>
          <a:ext cx="3808581" cy="1786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2267384586"/>
              </p:ext>
            </p:extLst>
          </p:nvPr>
        </p:nvGraphicFramePr>
        <p:xfrm>
          <a:off x="4525375" y="4487350"/>
          <a:ext cx="3665296" cy="162130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21" name="Group 20"/>
          <p:cNvGrpSpPr/>
          <p:nvPr/>
        </p:nvGrpSpPr>
        <p:grpSpPr>
          <a:xfrm>
            <a:off x="3662353" y="6132604"/>
            <a:ext cx="4459459" cy="490632"/>
            <a:chOff x="0" y="33390"/>
            <a:chExt cx="9784079" cy="4139460"/>
          </a:xfrm>
        </p:grpSpPr>
        <p:sp>
          <p:nvSpPr>
            <p:cNvPr id="22" name="Rounded Rectangle 21"/>
            <p:cNvSpPr/>
            <p:nvPr/>
          </p:nvSpPr>
          <p:spPr>
            <a:xfrm>
              <a:off x="0" y="33390"/>
              <a:ext cx="9784079" cy="4139460"/>
            </a:xfrm>
            <a:prstGeom prst="roundRect">
              <a:avLst/>
            </a:prstGeom>
            <a:gradFill flip="none" rotWithShape="0">
              <a:gsLst>
                <a:gs pos="0">
                  <a:srgbClr val="002060"/>
                </a:gs>
                <a:gs pos="50000">
                  <a:schemeClr val="bg1"/>
                </a:gs>
                <a:gs pos="100000">
                  <a:srgbClr val="0070C0"/>
                </a:gs>
              </a:gsLst>
              <a:lin ang="13500000" scaled="1"/>
              <a:tileRect/>
            </a:gra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ounded Rectangle 4"/>
            <p:cNvSpPr/>
            <p:nvPr/>
          </p:nvSpPr>
          <p:spPr>
            <a:xfrm>
              <a:off x="202072" y="235462"/>
              <a:ext cx="9379935" cy="3735316"/>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220980" tIns="220980" rIns="220980" bIns="220980" numCol="1" spcCol="1270" anchor="ctr" anchorCtr="0">
              <a:noAutofit/>
            </a:bodyPr>
            <a:lstStyle/>
            <a:p>
              <a:pPr lvl="0" algn="l" defTabSz="2578100" rtl="0">
                <a:lnSpc>
                  <a:spcPct val="90000"/>
                </a:lnSpc>
                <a:spcBef>
                  <a:spcPct val="0"/>
                </a:spcBef>
                <a:spcAft>
                  <a:spcPct val="35000"/>
                </a:spcAft>
              </a:pPr>
              <a:r>
                <a:rPr lang="en-US" sz="1200" kern="1200" dirty="0" smtClean="0"/>
                <a:t>Hence, we learned from the story: In life we can achieve the goods, through the path of truth, honesty</a:t>
              </a:r>
              <a:endParaRPr lang="en-US" sz="1200" kern="1200" dirty="0"/>
            </a:p>
          </p:txBody>
        </p:sp>
      </p:grpSp>
    </p:spTree>
    <p:extLst>
      <p:ext uri="{BB962C8B-B14F-4D97-AF65-F5344CB8AC3E}">
        <p14:creationId xmlns:p14="http://schemas.microsoft.com/office/powerpoint/2010/main" val="3438756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0"/>
            <a:ext cx="4855335" cy="6858001"/>
          </a:xfrm>
          <a:prstGeom prst="rect">
            <a:avLst/>
          </a:prstGeom>
          <a:gradFill flip="none" rotWithShape="1">
            <a:gsLst>
              <a:gs pos="0">
                <a:srgbClr val="002060"/>
              </a:gs>
              <a:gs pos="30000">
                <a:srgbClr val="002060"/>
              </a:gs>
              <a:gs pos="83000">
                <a:srgbClr val="9999FF"/>
              </a:gs>
              <a:gs pos="100000">
                <a:srgbClr val="66CCFF"/>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dark and stormy night | Stormy night, Night aesthetic, Dark &amp; stormy"/>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3570586" y="168812"/>
            <a:ext cx="4642996" cy="655202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5100" b="45709" l="10039" r="28747">
                        <a14:foregroundMark x1="12360" y1="8769" x2="12220" y2="45709"/>
                        <a14:foregroundMark x1="12808" y1="8520" x2="12808" y2="8520"/>
                        <a14:foregroundMark x1="10151" y1="19527" x2="10039" y2="24129"/>
                        <a14:foregroundMark x1="20078" y1="9017" x2="19379" y2="45460"/>
                        <a14:foregroundMark x1="19155" y1="8520" x2="20777" y2="8520"/>
                        <a14:foregroundMark x1="26091" y1="7960" x2="25951" y2="45460"/>
                      </a14:backgroundRemoval>
                    </a14:imgEffect>
                  </a14:imgLayer>
                </a14:imgProps>
              </a:ext>
              <a:ext uri="{28A0092B-C50C-407E-A947-70E740481C1C}">
                <a14:useLocalDpi xmlns:a14="http://schemas.microsoft.com/office/drawing/2010/main" val="0"/>
              </a:ext>
            </a:extLst>
          </a:blip>
          <a:srcRect l="8654" t="283" r="68961" b="50962"/>
          <a:stretch/>
        </p:blipFill>
        <p:spPr>
          <a:xfrm>
            <a:off x="3992945" y="2442357"/>
            <a:ext cx="3941233" cy="3859970"/>
          </a:xfrm>
          <a:prstGeom prst="rect">
            <a:avLst/>
          </a:prstGeom>
        </p:spPr>
      </p:pic>
      <p:sp>
        <p:nvSpPr>
          <p:cNvPr id="6" name="Cloud 5"/>
          <p:cNvSpPr/>
          <p:nvPr/>
        </p:nvSpPr>
        <p:spPr>
          <a:xfrm>
            <a:off x="3992945" y="392762"/>
            <a:ext cx="2208628" cy="1364566"/>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The Thief</a:t>
            </a:r>
            <a:endParaRPr lang="en-US" sz="28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1111167141"/>
              </p:ext>
            </p:extLst>
          </p:nvPr>
        </p:nvGraphicFramePr>
        <p:xfrm>
          <a:off x="3992945" y="1757328"/>
          <a:ext cx="3917721" cy="10280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32213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0"/>
            <a:ext cx="4855335" cy="6858001"/>
          </a:xfrm>
          <a:prstGeom prst="rect">
            <a:avLst/>
          </a:prstGeom>
          <a:gradFill flip="none" rotWithShape="1">
            <a:gsLst>
              <a:gs pos="0">
                <a:srgbClr val="002060"/>
              </a:gs>
              <a:gs pos="30000">
                <a:srgbClr val="002060"/>
              </a:gs>
              <a:gs pos="83000">
                <a:srgbClr val="9999FF"/>
              </a:gs>
              <a:gs pos="100000">
                <a:srgbClr val="66CCFF"/>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eautiful Living Room Drawing Stock Illustration - Download Image Now -  iStock"/>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aintBrush/>
                    </a14:imgEffect>
                    <a14:imgEffect>
                      <a14:brightnessContrast bright="-40000" contrast="40000"/>
                    </a14:imgEffect>
                  </a14:imgLayer>
                </a14:imgProps>
              </a:ext>
              <a:ext uri="{28A0092B-C50C-407E-A947-70E740481C1C}">
                <a14:useLocalDpi xmlns:a14="http://schemas.microsoft.com/office/drawing/2010/main" val="0"/>
              </a:ext>
            </a:extLst>
          </a:blip>
          <a:srcRect l="21165" r="39083" b="15954"/>
          <a:stretch/>
        </p:blipFill>
        <p:spPr bwMode="auto">
          <a:xfrm>
            <a:off x="3573194" y="168812"/>
            <a:ext cx="4626673" cy="654147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ackgroundRemoval t="52612" b="94714" l="1230" r="34676">
                        <a14:foregroundMark x1="13451" y1="74192" x2="13451" y2="74192"/>
                        <a14:foregroundMark x1="24077" y1="74938" x2="24077" y2="74938"/>
                        <a14:foregroundMark x1="30984" y1="55721" x2="30649" y2="89055"/>
                        <a14:foregroundMark x1="28803" y1="55473" x2="28803" y2="62873"/>
                        <a14:foregroundMark x1="28440" y1="74689" x2="27405" y2="86505"/>
                        <a14:foregroundMark x1="33305" y1="78296" x2="33305" y2="78296"/>
                        <a14:foregroundMark x1="32243" y1="77239" x2="32243" y2="77239"/>
                        <a14:foregroundMark x1="32243" y1="77239" x2="33305" y2="75187"/>
                        <a14:foregroundMark x1="34676" y1="86256" x2="34676" y2="86256"/>
                        <a14:foregroundMark x1="5481" y1="52612" x2="8949" y2="88060"/>
                        <a14:foregroundMark x1="1230" y1="73694" x2="1342" y2="72886"/>
                      </a14:backgroundRemoval>
                    </a14:imgEffect>
                  </a14:imgLayer>
                </a14:imgProps>
              </a:ext>
              <a:ext uri="{28A0092B-C50C-407E-A947-70E740481C1C}">
                <a14:useLocalDpi xmlns:a14="http://schemas.microsoft.com/office/drawing/2010/main" val="0"/>
              </a:ext>
            </a:extLst>
          </a:blip>
          <a:srcRect t="49038" r="63539"/>
          <a:stretch/>
        </p:blipFill>
        <p:spPr>
          <a:xfrm>
            <a:off x="3706393" y="3094893"/>
            <a:ext cx="4493473" cy="3108960"/>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1143202667"/>
              </p:ext>
            </p:extLst>
          </p:nvPr>
        </p:nvGraphicFramePr>
        <p:xfrm>
          <a:off x="3706393" y="2039816"/>
          <a:ext cx="4206922" cy="11816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Cloud 5"/>
          <p:cNvSpPr/>
          <p:nvPr/>
        </p:nvSpPr>
        <p:spPr>
          <a:xfrm>
            <a:off x="3992945" y="392762"/>
            <a:ext cx="2208628" cy="1364566"/>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The Rich Woman</a:t>
            </a:r>
            <a:endParaRPr lang="en-US" sz="28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spTree>
    <p:extLst>
      <p:ext uri="{BB962C8B-B14F-4D97-AF65-F5344CB8AC3E}">
        <p14:creationId xmlns:p14="http://schemas.microsoft.com/office/powerpoint/2010/main" val="1534284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1"/>
            <a:ext cx="4855335" cy="6858000"/>
          </a:xfrm>
          <a:prstGeom prst="rect">
            <a:avLst/>
          </a:prstGeom>
          <a:gradFill>
            <a:gsLst>
              <a:gs pos="0">
                <a:srgbClr val="002060"/>
              </a:gs>
              <a:gs pos="30000">
                <a:srgbClr val="002060"/>
              </a:gs>
              <a:gs pos="83000">
                <a:srgbClr val="9999FF"/>
              </a:gs>
              <a:gs pos="100000">
                <a:srgbClr val="66CC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Umayyads (661–749 C.E.) (article) | Khan Academy"/>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l="26572" r="27010"/>
          <a:stretch/>
        </p:blipFill>
        <p:spPr bwMode="auto">
          <a:xfrm>
            <a:off x="3601329" y="154745"/>
            <a:ext cx="4619372" cy="6499274"/>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biLevel thresh="75000"/>
            <a:extLst>
              <a:ext uri="{BEBA8EAE-BF5A-486C-A8C5-ECC9F3942E4B}">
                <a14:imgProps xmlns:a14="http://schemas.microsoft.com/office/drawing/2010/main">
                  <a14:imgLayer r:embed="rId5">
                    <a14:imgEffect>
                      <a14:backgroundRemoval t="52301" b="90734" l="40240" r="84564">
                        <a14:foregroundMark x1="43372" y1="68781" x2="42226" y2="81654"/>
                        <a14:foregroundMark x1="42226" y1="84453" x2="47987" y2="84204"/>
                        <a14:foregroundMark x1="44883" y1="54913" x2="49161" y2="57774"/>
                        <a14:foregroundMark x1="46840" y1="62376" x2="45917" y2="76741"/>
                        <a14:foregroundMark x1="41890" y1="55970" x2="40968" y2="68284"/>
                        <a14:foregroundMark x1="40968" y1="67537" x2="42813" y2="75187"/>
                        <a14:foregroundMark x1="48574" y1="84204" x2="48798" y2="68532"/>
                        <a14:foregroundMark x1="48798" y1="68532" x2="47064" y2="61070"/>
                        <a14:foregroundMark x1="44771" y1="56716" x2="43736" y2="65174"/>
                        <a14:foregroundMark x1="44183" y1="61381" x2="41779" y2="70833"/>
                        <a14:foregroundMark x1="46281" y1="60323" x2="43512" y2="82898"/>
                        <a14:foregroundMark x1="56655" y1="55970" x2="59200" y2="55721"/>
                        <a14:foregroundMark x1="57914" y1="55721" x2="57802" y2="86007"/>
                        <a14:foregroundMark x1="44771" y1="56468" x2="46393" y2="61629"/>
                        <a14:foregroundMark x1="48350" y1="62127" x2="48350" y2="62127"/>
                        <a14:foregroundMark x1="45694" y1="55224" x2="46393" y2="52363"/>
                        <a14:foregroundMark x1="42701" y1="86754" x2="40268" y2="88060"/>
                        <a14:foregroundMark x1="46393" y1="86256" x2="47427" y2="88060"/>
                        <a14:foregroundMark x1="52265" y1="57525" x2="52377" y2="70585"/>
                        <a14:foregroundMark x1="42114" y1="55970" x2="42450" y2="59328"/>
                        <a14:foregroundMark x1="42589" y1="60572" x2="41303" y2="63122"/>
                        <a14:foregroundMark x1="52964" y1="70585" x2="56432" y2="75187"/>
                        <a14:foregroundMark x1="55956" y1="79602" x2="55145" y2="86754"/>
                        <a14:foregroundMark x1="60235" y1="65174" x2="61046" y2="85759"/>
                        <a14:foregroundMark x1="60794" y1="67786" x2="62416" y2="72388"/>
                        <a14:foregroundMark x1="59648" y1="72388" x2="59424" y2="70833"/>
                        <a14:foregroundMark x1="59088" y1="59328" x2="60682" y2="63122"/>
                        <a14:foregroundMark x1="56544" y1="58769" x2="56655" y2="62624"/>
                        <a14:foregroundMark x1="56180" y1="64925" x2="57355" y2="60323"/>
                        <a14:foregroundMark x1="58949" y1="62873" x2="58949" y2="62873"/>
                        <a14:foregroundMark x1="68428" y1="54415" x2="71085" y2="54415"/>
                        <a14:foregroundMark x1="68205" y1="56219" x2="67841" y2="67537"/>
                        <a14:foregroundMark x1="70833" y1="57774" x2="70833" y2="67226"/>
                        <a14:foregroundMark x1="69128" y1="58022" x2="69128" y2="62376"/>
                        <a14:foregroundMark x1="67506" y1="69030" x2="67394" y2="84453"/>
                        <a14:foregroundMark x1="70274" y1="67226" x2="70973" y2="74938"/>
                        <a14:foregroundMark x1="68876" y1="71642" x2="68876" y2="87500"/>
                        <a14:foregroundMark x1="69687" y1="87002" x2="71197" y2="74192"/>
                        <a14:foregroundMark x1="68764" y1="69279" x2="70274" y2="73943"/>
                        <a14:foregroundMark x1="67617" y1="87251" x2="68988" y2="87500"/>
                        <a14:foregroundMark x1="69463" y1="88308" x2="69463" y2="88308"/>
                        <a14:foregroundMark x1="66359" y1="66231" x2="65772" y2="66978"/>
                        <a14:foregroundMark x1="84564" y1="74689" x2="84564" y2="74689"/>
                      </a14:backgroundRemoval>
                    </a14:imgEffect>
                  </a14:imgLayer>
                </a14:imgProps>
              </a:ext>
              <a:ext uri="{28A0092B-C50C-407E-A947-70E740481C1C}">
                <a14:useLocalDpi xmlns:a14="http://schemas.microsoft.com/office/drawing/2010/main" val="0"/>
              </a:ext>
            </a:extLst>
          </a:blip>
          <a:srcRect l="37154" t="48781" r="24769" b="4517"/>
          <a:stretch/>
        </p:blipFill>
        <p:spPr>
          <a:xfrm>
            <a:off x="3677414" y="4248443"/>
            <a:ext cx="4642338" cy="256032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4106262049"/>
              </p:ext>
            </p:extLst>
          </p:nvPr>
        </p:nvGraphicFramePr>
        <p:xfrm>
          <a:off x="3812344" y="2700997"/>
          <a:ext cx="4248443" cy="9706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Cloud 6"/>
          <p:cNvSpPr/>
          <p:nvPr/>
        </p:nvSpPr>
        <p:spPr>
          <a:xfrm>
            <a:off x="3646999" y="759656"/>
            <a:ext cx="2351584" cy="1364566"/>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The Imam</a:t>
            </a:r>
            <a:endParaRPr lang="en-US" sz="28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spTree>
    <p:extLst>
      <p:ext uri="{BB962C8B-B14F-4D97-AF65-F5344CB8AC3E}">
        <p14:creationId xmlns:p14="http://schemas.microsoft.com/office/powerpoint/2010/main" val="66698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4417" y="1"/>
            <a:ext cx="4855335" cy="6858000"/>
          </a:xfrm>
          <a:prstGeom prst="rect">
            <a:avLst/>
          </a:prstGeom>
          <a:gradFill>
            <a:gsLst>
              <a:gs pos="0">
                <a:srgbClr val="002060"/>
              </a:gs>
              <a:gs pos="30000">
                <a:srgbClr val="002060"/>
              </a:gs>
              <a:gs pos="83000">
                <a:srgbClr val="9999FF"/>
              </a:gs>
              <a:gs pos="100000">
                <a:srgbClr val="66CC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Effect>
                      <a14:brightnessContrast bright="-40000" contrast="40000"/>
                    </a14:imgEffect>
                  </a14:imgLayer>
                </a14:imgProps>
              </a:ext>
              <a:ext uri="{28A0092B-C50C-407E-A947-70E740481C1C}">
                <a14:useLocalDpi xmlns:a14="http://schemas.microsoft.com/office/drawing/2010/main" val="0"/>
              </a:ext>
            </a:extLst>
          </a:blip>
          <a:srcRect l="-1" r="50373"/>
          <a:stretch/>
        </p:blipFill>
        <p:spPr>
          <a:xfrm>
            <a:off x="3592254" y="159844"/>
            <a:ext cx="4615120" cy="6564513"/>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992" y="1308296"/>
            <a:ext cx="1981817" cy="1322362"/>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851" y="3140417"/>
            <a:ext cx="1945444" cy="1296962"/>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9992" y="4947138"/>
            <a:ext cx="2029851" cy="1353234"/>
          </a:xfrm>
          <a:prstGeom prst="rect">
            <a:avLst/>
          </a:prstGeom>
          <a:ln w="228600" cap="sq" cmpd="thickThin">
            <a:solidFill>
              <a:srgbClr val="000000"/>
            </a:solidFill>
            <a:prstDash val="solid"/>
            <a:miter lim="800000"/>
          </a:ln>
          <a:effectLst>
            <a:innerShdw blurRad="76200">
              <a:srgbClr val="000000"/>
            </a:innerShdw>
          </a:effectLst>
        </p:spPr>
      </p:pic>
      <p:sp>
        <p:nvSpPr>
          <p:cNvPr id="8" name="Cloud 7"/>
          <p:cNvSpPr/>
          <p:nvPr/>
        </p:nvSpPr>
        <p:spPr>
          <a:xfrm>
            <a:off x="3612205" y="159845"/>
            <a:ext cx="2590736" cy="1014008"/>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Backgrounds</a:t>
            </a:r>
            <a:endParaRPr lang="en-US" sz="20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spTree>
    <p:extLst>
      <p:ext uri="{BB962C8B-B14F-4D97-AF65-F5344CB8AC3E}">
        <p14:creationId xmlns:p14="http://schemas.microsoft.com/office/powerpoint/2010/main" val="1849580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tormy Night, an art print by Matt Rockefeller in 2022 | Night  illustration, Animation art, Stormy 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804" y="1120463"/>
            <a:ext cx="2041268" cy="159529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Man enters into dark room Royalty Free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215" t="7251" r="4626" b="30432"/>
          <a:stretch/>
        </p:blipFill>
        <p:spPr bwMode="auto">
          <a:xfrm>
            <a:off x="4685514" y="1120463"/>
            <a:ext cx="2042228" cy="159529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7183"/>
          <a:stretch/>
        </p:blipFill>
        <p:spPr>
          <a:xfrm>
            <a:off x="8261783" y="1120462"/>
            <a:ext cx="2401144" cy="1595296"/>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4896"/>
          <a:stretch/>
        </p:blipFill>
        <p:spPr>
          <a:xfrm>
            <a:off x="1231230" y="4069724"/>
            <a:ext cx="2033294" cy="1595296"/>
          </a:xfrm>
          <a:prstGeom prst="rect">
            <a:avLst/>
          </a:prstGeom>
          <a:ln w="228600" cap="sq" cmpd="thickThin">
            <a:solidFill>
              <a:srgbClr val="000000"/>
            </a:solidFill>
            <a:prstDash val="solid"/>
            <a:miter lim="800000"/>
          </a:ln>
          <a:effectLst>
            <a:innerShdw blurRad="76200">
              <a:srgbClr val="000000"/>
            </a:innerShdw>
          </a:effectLst>
        </p:spPr>
      </p:pic>
      <p:pic>
        <p:nvPicPr>
          <p:cNvPr id="1032" name="Picture 8" descr="How to Respond to Injur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5514" y="4069723"/>
            <a:ext cx="2042228" cy="159529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34" name="Picture 10" descr="Muslim sad people Images, Stock Photos &amp; Vectors | Shutterstock"/>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PaintBrush/>
                    </a14:imgEffect>
                  </a14:imgLayer>
                </a14:imgProps>
              </a:ext>
              <a:ext uri="{28A0092B-C50C-407E-A947-70E740481C1C}">
                <a14:useLocalDpi xmlns:a14="http://schemas.microsoft.com/office/drawing/2010/main" val="0"/>
              </a:ext>
            </a:extLst>
          </a:blip>
          <a:srcRect b="8080"/>
          <a:stretch/>
        </p:blipFill>
        <p:spPr bwMode="auto">
          <a:xfrm>
            <a:off x="8266763" y="4069722"/>
            <a:ext cx="2417346" cy="159529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a:extLst>
              <a:ext uri="{BEBA8EAE-BF5A-486C-A8C5-ECC9F3942E4B}">
                <a14:imgProps xmlns:a14="http://schemas.microsoft.com/office/drawing/2010/main">
                  <a14:imgLayer r:embed="rId10">
                    <a14:imgEffect>
                      <a14:backgroundRemoval t="2974" b="99257" l="6154" r="93077">
                        <a14:foregroundMark x1="29231" y1="7063" x2="80000" y2="9294"/>
                        <a14:foregroundMark x1="20769" y1="2974" x2="7692" y2="23792"/>
                        <a14:foregroundMark x1="93846" y1="3346" x2="93077" y2="96654"/>
                        <a14:foregroundMark x1="89231" y1="91822" x2="60769" y2="98141"/>
                        <a14:foregroundMark x1="66923" y1="93680" x2="47692" y2="99257"/>
                      </a14:backgroundRemoval>
                    </a14:imgEffect>
                  </a14:imgLayer>
                </a14:imgProps>
              </a:ext>
            </a:extLst>
          </a:blip>
          <a:stretch>
            <a:fillRect/>
          </a:stretch>
        </p:blipFill>
        <p:spPr>
          <a:xfrm>
            <a:off x="2494829" y="4069722"/>
            <a:ext cx="770960" cy="1595296"/>
          </a:xfrm>
          <a:prstGeom prst="rect">
            <a:avLst/>
          </a:prstGeom>
        </p:spPr>
      </p:pic>
      <p:sp>
        <p:nvSpPr>
          <p:cNvPr id="15" name="Cloud 14"/>
          <p:cNvSpPr/>
          <p:nvPr/>
        </p:nvSpPr>
        <p:spPr>
          <a:xfrm>
            <a:off x="289573" y="106453"/>
            <a:ext cx="2590736" cy="1014008"/>
          </a:xfrm>
          <a:prstGeom prst="cloud">
            <a:avLst/>
          </a:prstGeom>
          <a:solidFill>
            <a:srgbClr val="9999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rPr>
              <a:t>Storyboard</a:t>
            </a:r>
            <a:endParaRPr lang="en-US" sz="2000" b="1" dirty="0">
              <a:ln w="6600">
                <a:solidFill>
                  <a:srgbClr val="7030A0"/>
                </a:solidFill>
                <a:prstDash val="solid"/>
              </a:ln>
              <a:solidFill>
                <a:srgbClr val="FFFFFF"/>
              </a:solidFill>
              <a:effectLst>
                <a:outerShdw dist="38100" dir="2700000" algn="tl" rotWithShape="0">
                  <a:schemeClr val="accent2"/>
                </a:outerShdw>
              </a:effectLst>
              <a:latin typeface="Forte" panose="03060902040502070203" pitchFamily="66" charset="0"/>
            </a:endParaRPr>
          </a:p>
        </p:txBody>
      </p:sp>
      <p:cxnSp>
        <p:nvCxnSpPr>
          <p:cNvPr id="11" name="Elbow Connector 10"/>
          <p:cNvCxnSpPr>
            <a:stCxn id="1026" idx="3"/>
          </p:cNvCxnSpPr>
          <p:nvPr/>
        </p:nvCxnSpPr>
        <p:spPr>
          <a:xfrm flipV="1">
            <a:off x="3262072" y="1918110"/>
            <a:ext cx="1423442" cy="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1028" idx="3"/>
            <a:endCxn id="2" idx="1"/>
          </p:cNvCxnSpPr>
          <p:nvPr/>
        </p:nvCxnSpPr>
        <p:spPr>
          <a:xfrm flipV="1">
            <a:off x="6727742" y="1918110"/>
            <a:ext cx="153404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2" idx="2"/>
            <a:endCxn id="7" idx="0"/>
          </p:cNvCxnSpPr>
          <p:nvPr/>
        </p:nvCxnSpPr>
        <p:spPr>
          <a:xfrm flipH="1">
            <a:off x="2247877" y="2715758"/>
            <a:ext cx="7214478" cy="1353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7" idx="3"/>
            <a:endCxn id="1032" idx="1"/>
          </p:cNvCxnSpPr>
          <p:nvPr/>
        </p:nvCxnSpPr>
        <p:spPr>
          <a:xfrm flipV="1">
            <a:off x="3264524" y="4867371"/>
            <a:ext cx="142099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1032" idx="3"/>
            <a:endCxn id="1034" idx="1"/>
          </p:cNvCxnSpPr>
          <p:nvPr/>
        </p:nvCxnSpPr>
        <p:spPr>
          <a:xfrm flipV="1">
            <a:off x="6727742" y="4867370"/>
            <a:ext cx="153902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32835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F56617"/>
      </a:dk2>
      <a:lt2>
        <a:srgbClr val="DDDDDD"/>
      </a:lt2>
      <a:accent1>
        <a:srgbClr val="FFC000"/>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F518C3D7A8364DA733FDF9E814B61D" ma:contentTypeVersion="10" ma:contentTypeDescription="Create a new document." ma:contentTypeScope="" ma:versionID="f42225a2954f4d468744c33d5d402dbd">
  <xsd:schema xmlns:xsd="http://www.w3.org/2001/XMLSchema" xmlns:xs="http://www.w3.org/2001/XMLSchema" xmlns:p="http://schemas.microsoft.com/office/2006/metadata/properties" xmlns:ns2="8532f6ee-fd98-4ba3-94dd-7d35041e413e" targetNamespace="http://schemas.microsoft.com/office/2006/metadata/properties" ma:root="true" ma:fieldsID="0ffbe98f16360547d497d3f45230cb87" ns2:_="">
    <xsd:import namespace="8532f6ee-fd98-4ba3-94dd-7d35041e413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32f6ee-fd98-4ba3-94dd-7d35041e4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DCB470-6A93-42A4-9C6E-047AA6FC04D2}"/>
</file>

<file path=customXml/itemProps2.xml><?xml version="1.0" encoding="utf-8"?>
<ds:datastoreItem xmlns:ds="http://schemas.openxmlformats.org/officeDocument/2006/customXml" ds:itemID="{1F930C5D-FD46-4EFE-A9DE-9216FD76F11D}"/>
</file>

<file path=customXml/itemProps3.xml><?xml version="1.0" encoding="utf-8"?>
<ds:datastoreItem xmlns:ds="http://schemas.openxmlformats.org/officeDocument/2006/customXml" ds:itemID="{6A5FF646-35A7-4DCA-B10F-BA0262B1892F}"/>
</file>

<file path=docProps/app.xml><?xml version="1.0" encoding="utf-8"?>
<Properties xmlns="http://schemas.openxmlformats.org/officeDocument/2006/extended-properties" xmlns:vt="http://schemas.openxmlformats.org/officeDocument/2006/docPropsVTypes">
  <Template>TM03090430[[fn=Banded]]</Template>
  <TotalTime>335</TotalTime>
  <Words>520</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Corbel</vt:lpstr>
      <vt:lpstr>Forte</vt:lpstr>
      <vt:lpstr>Wingdings</vt:lpstr>
      <vt:lpstr>Banded</vt:lpstr>
      <vt:lpstr>The Production Bible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Production Bible</dc:title>
  <dc:creator>Lenovo</dc:creator>
  <cp:lastModifiedBy>Lenovo</cp:lastModifiedBy>
  <cp:revision>24</cp:revision>
  <dcterms:created xsi:type="dcterms:W3CDTF">2022-04-14T07:21:43Z</dcterms:created>
  <dcterms:modified xsi:type="dcterms:W3CDTF">2022-04-27T18:33:49Z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0x010100E7F518C3D7A8364DA733FDF9E814B61D</vt:lpwstr>
  </property>
</Properties>
</file>